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2" r:id="rId15"/>
  </p:sldIdLst>
  <p:sldSz cx="9144000" cy="5143500" type="screen16x9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294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786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42c50696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42c50696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3e84ddad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3e84ddad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3e84ddad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3e84ddad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3e84ddad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3e84ddad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677cb2c9d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677cb2c9d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3e84ddad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3e84ddad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e42c504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e42c504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e42c5069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e42c5069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7cb2c9d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7cb2c9d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77cb2c9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677cb2c9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677cb2c9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677cb2c9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42c5069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42c5069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77cb2c9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677cb2c9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77cb2c9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77cb2c9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686" t="13715" r="7738" b="10128"/>
          <a:stretch/>
        </p:blipFill>
        <p:spPr>
          <a:xfrm>
            <a:off x="-59200" y="0"/>
            <a:ext cx="9277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1275" y="4073000"/>
            <a:ext cx="3771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сервис профориентации школьников</a:t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55350" y="3712525"/>
            <a:ext cx="24078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407475" y="3668625"/>
            <a:ext cx="2355652" cy="480575"/>
            <a:chOff x="425450" y="4197750"/>
            <a:chExt cx="2355652" cy="480575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l="26443"/>
            <a:stretch/>
          </p:blipFill>
          <p:spPr>
            <a:xfrm>
              <a:off x="906025" y="4197750"/>
              <a:ext cx="1875077" cy="480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5">
              <a:alphaModFix/>
            </a:blip>
            <a:srcRect t="5482"/>
            <a:stretch/>
          </p:blipFill>
          <p:spPr>
            <a:xfrm>
              <a:off x="425450" y="4210912"/>
              <a:ext cx="480574" cy="4542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1F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Как это работает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225" y="1017725"/>
            <a:ext cx="6206739" cy="39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1F0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Как это работает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050" y="961000"/>
            <a:ext cx="5746826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1F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Как это работает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750" y="1069250"/>
            <a:ext cx="6410925" cy="37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Преимущества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760825" y="1823175"/>
            <a:ext cx="1281300" cy="1281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675175" y="3321638"/>
            <a:ext cx="1452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200+</a:t>
            </a:r>
            <a:endParaRPr sz="17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перспективных профессий, адаптированных для рынка РК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2689450" y="3321638"/>
            <a:ext cx="1452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Курсы</a:t>
            </a:r>
            <a:endParaRPr sz="17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Рекомендации курсов и мероприятий для подготовки к профессии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779925" y="3321638"/>
            <a:ext cx="1452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Стажировки</a:t>
            </a:r>
            <a:endParaRPr sz="17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Рекомендации стажировок в ведущих компаниях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6718000" y="3321638"/>
            <a:ext cx="20457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Мультиязычность</a:t>
            </a:r>
            <a:endParaRPr sz="17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Тесты на казахском и русском языках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2775100" y="1823175"/>
            <a:ext cx="1281300" cy="1281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4865575" y="1823175"/>
            <a:ext cx="1281300" cy="1281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7100200" y="1823175"/>
            <a:ext cx="1281300" cy="1281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75" y="1899375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650" y="1891500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900" y="2027225"/>
            <a:ext cx="1281300" cy="1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0425" y="1931850"/>
            <a:ext cx="1415150" cy="14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>
            <a:spLocks noGrp="1"/>
          </p:cNvSpPr>
          <p:nvPr>
            <p:ph type="title" idx="4294967295"/>
          </p:nvPr>
        </p:nvSpPr>
        <p:spPr>
          <a:xfrm>
            <a:off x="1184824" y="13897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Рекомендации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>
            <a:off x="197125" y="526960"/>
            <a:ext cx="4146300" cy="3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AutoNum type="arabicPeriod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Необходимо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создать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комплексно-целевую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программу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дополнительного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образования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соответствии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с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запросами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рынка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труда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с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учетом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человеческих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ресурсов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возможностей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производства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Желательно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организовать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профориентационную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деятельность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школьников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с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учетом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гео-социальных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экономические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возможностей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региона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Также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необходимо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систематически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проводить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просветительскую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работу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виде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лекций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тематических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семинаров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мастер-классов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с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участием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компетентных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представителей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рынка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труда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информативная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функция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);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Необходимо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систематически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проводить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практико-ориентированные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мероприятия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диспуты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дебаты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экскурсии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встречи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дни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открытых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дверей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просмотр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фильмов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Организовать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консультационную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работу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для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учащихся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родителей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педагогов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4526625" y="625282"/>
            <a:ext cx="4516200" cy="3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Развивать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сеть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центр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для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школьников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родителей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Популяризировать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наиболее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востребованные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профессии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12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в области</a:t>
            </a:r>
            <a:r>
              <a:rPr lang="en-GB" sz="1200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Организовать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для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учащихся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профессиональные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стажировки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на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производстве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Увеличить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количество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учреждений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дополнительного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образования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укрепить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партнерские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отношения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с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общеобразовательными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школами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Организовать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различные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спецкурсы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точным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наукам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естественно-научному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направлению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также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кружки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прикладному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искусству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спортивные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секции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Подготовить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следующих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специалистов-профориентаторов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психологов-профориентаторов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профориентаторов-консультантов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учителей-предметников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;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600"/>
              </a:spcAft>
              <a:buSzPts val="1200"/>
              <a:buFont typeface="Roboto Condensed"/>
              <a:buAutoNum type="arabicPeriod" startAt="6"/>
            </a:pP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Повысить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квалификацию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учителей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классных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руководителей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области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профориентации</a:t>
            </a:r>
            <a:r>
              <a:rPr lang="en-GB" sz="1200" dirty="0"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12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4802" r="17359"/>
          <a:stretch/>
        </p:blipFill>
        <p:spPr>
          <a:xfrm>
            <a:off x="4040075" y="-88000"/>
            <a:ext cx="5143500" cy="5319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30175" y="678425"/>
            <a:ext cx="3364800" cy="3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В нашей стране до сих пор не разработана эффективная методика учета баланса трудовых ресурсов. Фактически отечественная система подготовки специалистов оторвана от реального рынка труда.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Около 21 000 выпускников школ ежегодно не могут поступить в профессиональные и высшие учебные заведения. Эта категория молодых людей пополняет ряды безработных и маргиналов.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Мы должны перейти к политике профориентации на основе выявления способностей учащихся.</a:t>
            </a:r>
            <a:endParaRPr sz="12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Эта политика должна лечь в основу национального стандарта среднего образования.</a:t>
            </a:r>
            <a:endParaRPr sz="12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700" y="319475"/>
            <a:ext cx="45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</a:t>
            </a:r>
            <a:endParaRPr sz="4800"/>
          </a:p>
        </p:txBody>
      </p:sp>
      <p:sp>
        <p:nvSpPr>
          <p:cNvPr id="67" name="Google Shape;67;p14"/>
          <p:cNvSpPr txBox="1"/>
          <p:nvPr/>
        </p:nvSpPr>
        <p:spPr>
          <a:xfrm>
            <a:off x="3562650" y="3456300"/>
            <a:ext cx="451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»</a:t>
            </a:r>
            <a:endParaRPr sz="4800"/>
          </a:p>
        </p:txBody>
      </p:sp>
      <p:sp>
        <p:nvSpPr>
          <p:cNvPr id="68" name="Google Shape;68;p14"/>
          <p:cNvSpPr txBox="1"/>
          <p:nvPr/>
        </p:nvSpPr>
        <p:spPr>
          <a:xfrm>
            <a:off x="1040625" y="4327475"/>
            <a:ext cx="3000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latin typeface="Roboto Condensed"/>
                <a:ea typeface="Roboto Condensed"/>
                <a:cs typeface="Roboto Condensed"/>
                <a:sym typeface="Roboto Condensed"/>
              </a:rPr>
              <a:t>Из послания Главы государства Касым-Жомарта Токаева народу Казахстана от 02 сентября 2019 года</a:t>
            </a:r>
            <a:endParaRPr sz="1000" i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Безработица в Казахстане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34075" y="2014325"/>
            <a:ext cx="2641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Ожидаемый уровень безработицы в Казахстане на конец 2020 года (оптимистичный прогноз)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34075" y="1152700"/>
            <a:ext cx="38007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Roboto Condensed"/>
                <a:ea typeface="Roboto Condensed"/>
                <a:cs typeface="Roboto Condensed"/>
                <a:sym typeface="Roboto Condensed"/>
              </a:rPr>
              <a:t>6.1%</a:t>
            </a:r>
            <a:endParaRPr sz="4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7" name="Google Shape;77;p15"/>
          <p:cNvGrpSpPr/>
          <p:nvPr/>
        </p:nvGrpSpPr>
        <p:grpSpPr>
          <a:xfrm>
            <a:off x="4083600" y="1389125"/>
            <a:ext cx="4404426" cy="2782379"/>
            <a:chOff x="4083600" y="1312925"/>
            <a:chExt cx="4404426" cy="2782379"/>
          </a:xfrm>
        </p:grpSpPr>
        <p:pic>
          <p:nvPicPr>
            <p:cNvPr id="78" name="Google Shape;78;p15" title="Points scored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3600" y="1827025"/>
              <a:ext cx="4404426" cy="2268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5"/>
            <p:cNvSpPr txBox="1"/>
            <p:nvPr/>
          </p:nvSpPr>
          <p:spPr>
            <a:xfrm>
              <a:off x="4083600" y="1312925"/>
              <a:ext cx="38007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Roboto Condensed"/>
                  <a:ea typeface="Roboto Condensed"/>
                  <a:cs typeface="Roboto Condensed"/>
                  <a:sym typeface="Roboto Condensed"/>
                </a:rPr>
                <a:t>Уровень безработицы в Казахстане, 2013–2020</a:t>
              </a:r>
              <a:endParaRPr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634075" y="2914675"/>
            <a:ext cx="38007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Roboto Condensed"/>
                <a:ea typeface="Roboto Condensed"/>
                <a:cs typeface="Roboto Condensed"/>
                <a:sym typeface="Roboto Condensed"/>
              </a:rPr>
              <a:t>500 000+</a:t>
            </a:r>
            <a:endParaRPr sz="4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34075" y="3637150"/>
            <a:ext cx="26412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Ожидаемое количество безработных в Казахстане на конец 2020 года (оптимистичный прогноз)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298175" y="4740250"/>
            <a:ext cx="3659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 основе данных Комитета по статистике МНЭ РК и МТСЗН РК</a:t>
            </a:r>
            <a:endParaRPr sz="10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Безработная молодежь (15–28 лет)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298175" y="4740250"/>
            <a:ext cx="3659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 основе данных Комитета по статистике МНЭ РК и МТСЗН РК</a:t>
            </a:r>
            <a:endParaRPr sz="10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304800" y="1343700"/>
            <a:ext cx="4908225" cy="3156526"/>
            <a:chOff x="3474250" y="1020900"/>
            <a:chExt cx="4908225" cy="3156526"/>
          </a:xfrm>
        </p:grpSpPr>
        <p:grpSp>
          <p:nvGrpSpPr>
            <p:cNvPr id="91" name="Google Shape;91;p16"/>
            <p:cNvGrpSpPr/>
            <p:nvPr/>
          </p:nvGrpSpPr>
          <p:grpSpPr>
            <a:xfrm>
              <a:off x="3474250" y="1674626"/>
              <a:ext cx="4579775" cy="2502800"/>
              <a:chOff x="722650" y="1382526"/>
              <a:chExt cx="4579775" cy="2502800"/>
            </a:xfrm>
          </p:grpSpPr>
          <p:pic>
            <p:nvPicPr>
              <p:cNvPr id="92" name="Google Shape;92;p16" title="Points scored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36125" y="1382526"/>
                <a:ext cx="2854926" cy="25028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3" name="Google Shape;93;p16"/>
              <p:cNvGrpSpPr/>
              <p:nvPr/>
            </p:nvGrpSpPr>
            <p:grpSpPr>
              <a:xfrm>
                <a:off x="722650" y="1801050"/>
                <a:ext cx="1503075" cy="454800"/>
                <a:chOff x="705975" y="1627200"/>
                <a:chExt cx="1503075" cy="454800"/>
              </a:xfrm>
            </p:grpSpPr>
            <p:sp>
              <p:nvSpPr>
                <p:cNvPr id="94" name="Google Shape;94;p16"/>
                <p:cNvSpPr txBox="1"/>
                <p:nvPr/>
              </p:nvSpPr>
              <p:spPr>
                <a:xfrm>
                  <a:off x="705975" y="1627200"/>
                  <a:ext cx="1013400" cy="45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1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15–28 лет</a:t>
                  </a:r>
                  <a:endParaRPr sz="12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cxnSp>
              <p:nvCxnSpPr>
                <p:cNvPr id="95" name="Google Shape;95;p16"/>
                <p:cNvCxnSpPr/>
                <p:nvPr/>
              </p:nvCxnSpPr>
              <p:spPr>
                <a:xfrm>
                  <a:off x="1495650" y="1826025"/>
                  <a:ext cx="713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6" name="Google Shape;96;p16"/>
              <p:cNvGrpSpPr/>
              <p:nvPr/>
            </p:nvGrpSpPr>
            <p:grpSpPr>
              <a:xfrm>
                <a:off x="3577650" y="3084875"/>
                <a:ext cx="1724775" cy="454800"/>
                <a:chOff x="3577650" y="3084875"/>
                <a:chExt cx="1724775" cy="454800"/>
              </a:xfrm>
            </p:grpSpPr>
            <p:sp>
              <p:nvSpPr>
                <p:cNvPr id="97" name="Google Shape;97;p16"/>
                <p:cNvSpPr txBox="1"/>
                <p:nvPr/>
              </p:nvSpPr>
              <p:spPr>
                <a:xfrm>
                  <a:off x="4110225" y="3084875"/>
                  <a:ext cx="1192200" cy="45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200">
                      <a:solidFill>
                        <a:schemeClr val="dk1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29 лет и старше</a:t>
                  </a:r>
                  <a:endParaRPr sz="1200">
                    <a:solidFill>
                      <a:schemeClr val="dk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cxnSp>
              <p:nvCxnSpPr>
                <p:cNvPr id="98" name="Google Shape;98;p16"/>
                <p:cNvCxnSpPr/>
                <p:nvPr/>
              </p:nvCxnSpPr>
              <p:spPr>
                <a:xfrm>
                  <a:off x="3577650" y="3267300"/>
                  <a:ext cx="51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99" name="Google Shape;99;p16"/>
            <p:cNvSpPr txBox="1"/>
            <p:nvPr/>
          </p:nvSpPr>
          <p:spPr>
            <a:xfrm>
              <a:off x="3630175" y="1020900"/>
              <a:ext cx="47523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Roboto Condensed"/>
                  <a:ea typeface="Roboto Condensed"/>
                  <a:cs typeface="Roboto Condensed"/>
                  <a:sym typeface="Roboto Condensed"/>
                </a:rPr>
                <a:t>Доля молодежной безработицы (15–28 лет) в Казахстане, </a:t>
              </a:r>
              <a:endParaRPr b="1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latin typeface="Roboto Condensed"/>
                  <a:ea typeface="Roboto Condensed"/>
                  <a:cs typeface="Roboto Condensed"/>
                  <a:sym typeface="Roboto Condensed"/>
                </a:rPr>
                <a:t>I-квартал 2020 года</a:t>
              </a:r>
              <a:endParaRPr b="1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00" name="Google Shape;100;p16"/>
          <p:cNvSpPr txBox="1"/>
          <p:nvPr/>
        </p:nvSpPr>
        <p:spPr>
          <a:xfrm>
            <a:off x="5761075" y="1931850"/>
            <a:ext cx="24843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Безработная молодежь (15–28 лет) 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Казахстане с высшим образованием в 2019 году 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(прирост в 6,9% за год)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761075" y="1146425"/>
            <a:ext cx="38007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Roboto Condensed"/>
                <a:ea typeface="Roboto Condensed"/>
                <a:cs typeface="Roboto Condensed"/>
                <a:sym typeface="Roboto Condensed"/>
              </a:rPr>
              <a:t>37%</a:t>
            </a:r>
            <a:endParaRPr sz="4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5801300" y="3729825"/>
            <a:ext cx="26265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Безработная молодежь (15–28 лет) 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Казахстане со средним профессиональным (специальным) образованием в 2019 году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801300" y="2944400"/>
            <a:ext cx="38007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Roboto Condensed"/>
                <a:ea typeface="Roboto Condensed"/>
                <a:cs typeface="Roboto Condensed"/>
                <a:sym typeface="Roboto Condensed"/>
              </a:rPr>
              <a:t>40%</a:t>
            </a:r>
            <a:endParaRPr sz="4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Поддержка безработной молодежи (15–28 лет)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228600" y="1177975"/>
            <a:ext cx="385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Создание </a:t>
            </a:r>
            <a:r>
              <a:rPr lang="en-GB" b="1">
                <a:solidFill>
                  <a:schemeClr val="dk1"/>
                </a:solidFill>
                <a:highlight>
                  <a:srgbClr val="FF00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600 тысяч</a:t>
            </a:r>
            <a:r>
              <a:rPr lang="en-GB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новых рабочих мест через государственные программы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28600" y="1749300"/>
            <a:ext cx="42672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Дорожная карта занятости, 2020—2021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Еңбек, 2017—2021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Нұрлы жер, 2020–2025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Дорожная карта бизнеса, 2020—2025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Программа развития агропромышленности, 2017–2021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Цифровой Казахстан, 2018–2020</a:t>
            </a:r>
            <a:endParaRPr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04800" y="3608000"/>
            <a:ext cx="4049100" cy="1002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Профориентация учащихся 9–11 классов организаций среднего образования в рамках программ «Дорожная карта занятости» и «Еңбек»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3" name="Google Shape;113;p17" title="Points scored"/>
          <p:cNvPicPr preferRelativeResize="0"/>
          <p:nvPr/>
        </p:nvPicPr>
        <p:blipFill rotWithShape="1">
          <a:blip r:embed="rId4">
            <a:alphaModFix/>
          </a:blip>
          <a:srcRect r="35346"/>
          <a:stretch/>
        </p:blipFill>
        <p:spPr>
          <a:xfrm>
            <a:off x="4477175" y="1721750"/>
            <a:ext cx="4514424" cy="24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552275" y="1170125"/>
            <a:ext cx="4514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Сферы занятости молодежи (15–28 лет) в Казахстане, 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2019 год (тыс. человек)</a:t>
            </a:r>
            <a:endParaRPr sz="13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298175" y="4740250"/>
            <a:ext cx="3659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 основе данных Комитета по статистике МНЭ РК и МТСЗН РК</a:t>
            </a:r>
            <a:endParaRPr sz="10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Профориентация и занятость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417025" y="1171400"/>
            <a:ext cx="4341900" cy="3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Психологические</a:t>
            </a:r>
            <a:r>
              <a:rPr lang="en-GB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причины</a:t>
            </a:r>
            <a:r>
              <a:rPr lang="en-GB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b="1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безработицы</a:t>
            </a:r>
            <a:r>
              <a:rPr lang="en-GB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b="1" baseline="300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 baseline="300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Низкая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конкурентоспособность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молодых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специалистов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Снижение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мотивации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к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занятости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полученной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профессии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у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получивших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отказы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приеме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работу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Психологическая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неготовность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молодых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работников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к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быстрой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адаптации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трудовом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коллективе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Выбор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значительной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частью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молодежи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профессий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гуманитарного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профиля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что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порождает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их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избыток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рынке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труда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Выбор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профессии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мало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интересные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и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мало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подходящие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молодежи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психофизиологическим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показателям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что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проявляется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впоследствии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неудовлетворенности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работой</a:t>
            </a:r>
            <a:endParaRPr sz="12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761075" y="1855650"/>
            <a:ext cx="20787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Молодых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специалистов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в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восторге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приобретенной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профессии</a:t>
            </a:r>
            <a:r>
              <a:rPr lang="en-GB" sz="12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GB" sz="1200" baseline="30000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200" baseline="30000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761075" y="1070225"/>
            <a:ext cx="38007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Roboto Condensed"/>
                <a:ea typeface="Roboto Condensed"/>
                <a:cs typeface="Roboto Condensed"/>
                <a:sym typeface="Roboto Condensed"/>
              </a:rPr>
              <a:t>40%</a:t>
            </a:r>
            <a:endParaRPr sz="4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298175" y="4740250"/>
            <a:ext cx="3659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aseline="30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lang="en-GB" sz="1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О. А. Колесникова, А. М. Донецкий, 2016</a:t>
            </a:r>
            <a:endParaRPr sz="10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000" y="2800350"/>
            <a:ext cx="2386199" cy="15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Система профориентации EduNavigator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27575" y="3143250"/>
            <a:ext cx="27147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Определяют свои сильные стороны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Изучают и выбирают перспективные направления деятельности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Соединяют интересы и устремления с будущей профессией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090875" y="3143250"/>
            <a:ext cx="2843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Узнают о талантах и способностях ребенка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Получают рекомендации конкретных профессий и программ </a:t>
            </a:r>
            <a:r>
              <a:rPr lang="en-GB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дополнительного образования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Выстраивают персональную траекторию развития ребенка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077000" y="3143250"/>
            <a:ext cx="271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Узнают об образовательных потребностях учеников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Знакомят школьников с рынком образования и профессиями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Получают аналитику по потребностям и интересам учеников в профессиях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47575" y="27908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Ученики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181325" y="27908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Родители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172175" y="27908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Педагоги и директора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75" y="1466475"/>
            <a:ext cx="1559327" cy="11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325" y="1466460"/>
            <a:ext cx="1612350" cy="122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575" y="1426272"/>
            <a:ext cx="1612350" cy="122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Преимущества профориентации </a:t>
            </a:r>
            <a:r>
              <a:rPr lang="en-GB" sz="2400" b="1" baseline="30000">
                <a:latin typeface="Roboto"/>
                <a:ea typeface="Roboto"/>
                <a:cs typeface="Roboto"/>
                <a:sym typeface="Roboto"/>
              </a:rPr>
              <a:t>2</a:t>
            </a:r>
            <a:endParaRPr sz="2400" b="1"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327575" y="2533650"/>
            <a:ext cx="27147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Занятость на рабочем месте, соответствующем потенциальным возможностям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Уверенность в своих силах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Достойная оплата труда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Возможность решения проблем социального характера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Творческая активность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Уважение окружающих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Рождение детей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090875" y="2533650"/>
            <a:ext cx="2843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Высокая производительность труда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Рост объемов производства продукции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Повышение конкурентоспособности выпускаемых товаров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Новые рынки сбыта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Внедрение инноваций в процессах производства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Финансовая устойчивость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Снижение текучести кадров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077000" y="2533650"/>
            <a:ext cx="295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Улучшение качества рабочей силы и товаров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Устойчивый рост ВВП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Пополнение валютных резервов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Финансовая устойчивость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Снижение безработицы и социальной напряженности в обществе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Ускорение темпов технического прогресса.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Рост жизненного уровня населения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69999" lvl="0" indent="-166199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"/>
              <a:buChar char="●"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Прирост народонаселения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447575" y="21812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Для граждан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181325" y="21812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Для предприятий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172175" y="2181225"/>
            <a:ext cx="25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 Condensed"/>
                <a:ea typeface="Roboto Condensed"/>
                <a:cs typeface="Roboto Condensed"/>
                <a:sym typeface="Roboto Condensed"/>
              </a:rPr>
              <a:t>Для государства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541775" y="1160450"/>
            <a:ext cx="946200" cy="94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862" y="1312500"/>
            <a:ext cx="880026" cy="8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3181325" y="1160450"/>
            <a:ext cx="946200" cy="94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7075" y="1266050"/>
            <a:ext cx="880026" cy="8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/>
          <p:nvPr/>
        </p:nvSpPr>
        <p:spPr>
          <a:xfrm>
            <a:off x="6172175" y="1160438"/>
            <a:ext cx="946200" cy="94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3476" y="1266051"/>
            <a:ext cx="745400" cy="7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5298175" y="4740250"/>
            <a:ext cx="3659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aseline="30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-GB" sz="1000">
                <a:solidFill>
                  <a:srgbClr val="CCCC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А. М. Донецкий, 2011</a:t>
            </a:r>
            <a:endParaRPr sz="1000">
              <a:solidFill>
                <a:srgbClr val="CCCC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1"/>
          <p:cNvCxnSpPr>
            <a:stCxn id="166" idx="6"/>
            <a:endCxn id="167" idx="2"/>
          </p:cNvCxnSpPr>
          <p:nvPr/>
        </p:nvCxnSpPr>
        <p:spPr>
          <a:xfrm>
            <a:off x="1302350" y="2112250"/>
            <a:ext cx="6191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1"/>
          <p:cNvSpPr txBox="1">
            <a:spLocks noGrp="1"/>
          </p:cNvSpPr>
          <p:nvPr>
            <p:ph type="title" idx="4294967295"/>
          </p:nvPr>
        </p:nvSpPr>
        <p:spPr>
          <a:xfrm>
            <a:off x="1211750" y="292625"/>
            <a:ext cx="746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oboto"/>
                <a:ea typeface="Roboto"/>
                <a:cs typeface="Roboto"/>
                <a:sym typeface="Roboto"/>
              </a:rPr>
              <a:t>Как это работает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30750" y="1876450"/>
            <a:ext cx="471600" cy="471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204008" y="1876450"/>
            <a:ext cx="471600" cy="471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196267" y="1876450"/>
            <a:ext cx="471600" cy="471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7493325" y="1876450"/>
            <a:ext cx="471600" cy="471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568550" y="2412500"/>
            <a:ext cx="16056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Проходит профориентационный тест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974125" y="2412500"/>
            <a:ext cx="140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Изучает результаты теста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4898825" y="2412500"/>
            <a:ext cx="1491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Знакомится с рекомендуемыми профессиями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7132450" y="2412500"/>
            <a:ext cx="16056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Condensed"/>
                <a:ea typeface="Roboto Condensed"/>
                <a:cs typeface="Roboto Condensed"/>
                <a:sym typeface="Roboto Condensed"/>
              </a:rPr>
              <a:t>Посещает курсы, мероприятия и стажировки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361" y="3323588"/>
            <a:ext cx="1691065" cy="11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72" y="3323588"/>
            <a:ext cx="1626980" cy="100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5">
            <a:alphaModFix/>
          </a:blip>
          <a:srcRect l="22197" t="29809" r="10598"/>
          <a:stretch/>
        </p:blipFill>
        <p:spPr>
          <a:xfrm>
            <a:off x="4691200" y="3323588"/>
            <a:ext cx="1912111" cy="10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6">
            <a:alphaModFix/>
          </a:blip>
          <a:srcRect l="23958" t="35889" r="6597"/>
          <a:stretch/>
        </p:blipFill>
        <p:spPr>
          <a:xfrm>
            <a:off x="6916675" y="3320199"/>
            <a:ext cx="2116801" cy="105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" y="138975"/>
            <a:ext cx="880024" cy="88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808</Words>
  <Application>Microsoft Office PowerPoint</Application>
  <PresentationFormat>Экран (16:9)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Roboto Condensed</vt:lpstr>
      <vt:lpstr>Roboto</vt:lpstr>
      <vt:lpstr>Simple Light</vt:lpstr>
      <vt:lpstr>Презентация PowerPoint</vt:lpstr>
      <vt:lpstr>Презентация PowerPoint</vt:lpstr>
      <vt:lpstr>Безработица в Казахстане</vt:lpstr>
      <vt:lpstr>Безработная молодежь (15–28 лет)</vt:lpstr>
      <vt:lpstr>Поддержка безработной молодежи (15–28 лет)</vt:lpstr>
      <vt:lpstr>Профориентация и занятость</vt:lpstr>
      <vt:lpstr>Система профориентации EduNavigator</vt:lpstr>
      <vt:lpstr>Преимущества профориентации 2</vt:lpstr>
      <vt:lpstr>Как это работает</vt:lpstr>
      <vt:lpstr>Как это работает</vt:lpstr>
      <vt:lpstr>Как это работает</vt:lpstr>
      <vt:lpstr>Как это работает</vt:lpstr>
      <vt:lpstr>Преимущества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13</cp:revision>
  <dcterms:modified xsi:type="dcterms:W3CDTF">2021-02-11T06:26:25Z</dcterms:modified>
</cp:coreProperties>
</file>